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22" r:id="rId5"/>
    <p:sldId id="314" r:id="rId6"/>
    <p:sldId id="323" r:id="rId7"/>
    <p:sldId id="320" r:id="rId8"/>
    <p:sldId id="318" r:id="rId9"/>
    <p:sldId id="324" r:id="rId10"/>
    <p:sldId id="325" r:id="rId11"/>
    <p:sldId id="326" r:id="rId12"/>
    <p:sldId id="31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516F50-D2D3-4669-9059-86CA1531930A}" v="7" dt="2025-06-05T07:46:31.718"/>
  </p1510:revLst>
</p1510:revInfo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63491" autoAdjust="0"/>
  </p:normalViewPr>
  <p:slideViewPr>
    <p:cSldViewPr snapToGrid="0">
      <p:cViewPr varScale="1">
        <p:scale>
          <a:sx n="93" d="100"/>
          <a:sy n="93" d="100"/>
        </p:scale>
        <p:origin x="1920" y="306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 Mosada" userId="c16341279831d6a5" providerId="LiveId" clId="{8F516F50-D2D3-4669-9059-86CA1531930A}"/>
    <pc:docChg chg="undo custSel modSld">
      <pc:chgData name="Edu Mosada" userId="c16341279831d6a5" providerId="LiveId" clId="{8F516F50-D2D3-4669-9059-86CA1531930A}" dt="2025-06-05T07:47:51.476" v="87" actId="20577"/>
      <pc:docMkLst>
        <pc:docMk/>
      </pc:docMkLst>
      <pc:sldChg chg="modSp mod setBg">
        <pc:chgData name="Edu Mosada" userId="c16341279831d6a5" providerId="LiveId" clId="{8F516F50-D2D3-4669-9059-86CA1531930A}" dt="2025-06-05T07:46:31.718" v="77"/>
        <pc:sldMkLst>
          <pc:docMk/>
          <pc:sldMk cId="82250651" sldId="314"/>
        </pc:sldMkLst>
        <pc:picChg chg="mod modCrop">
          <ac:chgData name="Edu Mosada" userId="c16341279831d6a5" providerId="LiveId" clId="{8F516F50-D2D3-4669-9059-86CA1531930A}" dt="2025-06-05T07:42:26.589" v="19" actId="18131"/>
          <ac:picMkLst>
            <pc:docMk/>
            <pc:sldMk cId="82250651" sldId="314"/>
            <ac:picMk id="9" creationId="{267CDFBE-FE92-2009-D403-CF4863E6F1E0}"/>
          </ac:picMkLst>
        </pc:picChg>
      </pc:sldChg>
      <pc:sldChg chg="addSp delSp modSp mod">
        <pc:chgData name="Edu Mosada" userId="c16341279831d6a5" providerId="LiveId" clId="{8F516F50-D2D3-4669-9059-86CA1531930A}" dt="2025-06-05T07:45:51.831" v="74" actId="20577"/>
        <pc:sldMkLst>
          <pc:docMk/>
          <pc:sldMk cId="3752118431" sldId="320"/>
        </pc:sldMkLst>
        <pc:spChg chg="mod">
          <ac:chgData name="Edu Mosada" userId="c16341279831d6a5" providerId="LiveId" clId="{8F516F50-D2D3-4669-9059-86CA1531930A}" dt="2025-06-05T07:45:51.831" v="74" actId="20577"/>
          <ac:spMkLst>
            <pc:docMk/>
            <pc:sldMk cId="3752118431" sldId="320"/>
            <ac:spMk id="24" creationId="{15E4D131-BF16-B62A-FEE8-08B8E790D3B8}"/>
          </ac:spMkLst>
        </pc:spChg>
        <pc:spChg chg="add del mod">
          <ac:chgData name="Edu Mosada" userId="c16341279831d6a5" providerId="LiveId" clId="{8F516F50-D2D3-4669-9059-86CA1531930A}" dt="2025-06-05T07:45:40.464" v="68" actId="478"/>
          <ac:spMkLst>
            <pc:docMk/>
            <pc:sldMk cId="3752118431" sldId="320"/>
            <ac:spMk id="27" creationId="{A672BE06-2BC5-166E-B681-59522E36B339}"/>
          </ac:spMkLst>
        </pc:spChg>
        <pc:picChg chg="del mod modCrop">
          <ac:chgData name="Edu Mosada" userId="c16341279831d6a5" providerId="LiveId" clId="{8F516F50-D2D3-4669-9059-86CA1531930A}" dt="2025-06-05T07:43:20.695" v="34" actId="478"/>
          <ac:picMkLst>
            <pc:docMk/>
            <pc:sldMk cId="3752118431" sldId="320"/>
            <ac:picMk id="23" creationId="{6AB947A6-04AF-9753-E54B-386947205636}"/>
          </ac:picMkLst>
        </pc:picChg>
        <pc:picChg chg="add del mod modCrop">
          <ac:chgData name="Edu Mosada" userId="c16341279831d6a5" providerId="LiveId" clId="{8F516F50-D2D3-4669-9059-86CA1531930A}" dt="2025-06-05T07:45:23.644" v="67" actId="29295"/>
          <ac:picMkLst>
            <pc:docMk/>
            <pc:sldMk cId="3752118431" sldId="320"/>
            <ac:picMk id="29" creationId="{1874A41D-8EE2-F9A2-E65C-69E8F22BE1D2}"/>
          </ac:picMkLst>
        </pc:picChg>
      </pc:sldChg>
      <pc:sldChg chg="modSp mod">
        <pc:chgData name="Edu Mosada" userId="c16341279831d6a5" providerId="LiveId" clId="{8F516F50-D2D3-4669-9059-86CA1531930A}" dt="2025-06-05T07:47:28.132" v="80" actId="20577"/>
        <pc:sldMkLst>
          <pc:docMk/>
          <pc:sldMk cId="3378822495" sldId="322"/>
        </pc:sldMkLst>
        <pc:spChg chg="mod">
          <ac:chgData name="Edu Mosada" userId="c16341279831d6a5" providerId="LiveId" clId="{8F516F50-D2D3-4669-9059-86CA1531930A}" dt="2025-06-05T07:47:28.132" v="80" actId="20577"/>
          <ac:spMkLst>
            <pc:docMk/>
            <pc:sldMk cId="3378822495" sldId="322"/>
            <ac:spMk id="3" creationId="{1CBE6EE5-2396-E5F9-B9CA-4DC6EB148377}"/>
          </ac:spMkLst>
        </pc:spChg>
      </pc:sldChg>
      <pc:sldChg chg="addSp delSp modSp mod setBg">
        <pc:chgData name="Edu Mosada" userId="c16341279831d6a5" providerId="LiveId" clId="{8F516F50-D2D3-4669-9059-86CA1531930A}" dt="2025-06-05T07:46:18.400" v="76"/>
        <pc:sldMkLst>
          <pc:docMk/>
          <pc:sldMk cId="4121463294" sldId="323"/>
        </pc:sldMkLst>
        <pc:spChg chg="add del mod">
          <ac:chgData name="Edu Mosada" userId="c16341279831d6a5" providerId="LiveId" clId="{8F516F50-D2D3-4669-9059-86CA1531930A}" dt="2025-06-05T07:40:01.113" v="2" actId="931"/>
          <ac:spMkLst>
            <pc:docMk/>
            <pc:sldMk cId="4121463294" sldId="323"/>
            <ac:spMk id="10" creationId="{0B5F76DC-33D9-6072-04F1-D8FE298D02DD}"/>
          </ac:spMkLst>
        </pc:spChg>
        <pc:spChg chg="add del mod">
          <ac:chgData name="Edu Mosada" userId="c16341279831d6a5" providerId="LiveId" clId="{8F516F50-D2D3-4669-9059-86CA1531930A}" dt="2025-06-05T07:41:08.012" v="11" actId="931"/>
          <ac:spMkLst>
            <pc:docMk/>
            <pc:sldMk cId="4121463294" sldId="323"/>
            <ac:spMk id="14" creationId="{A105C079-7ABF-5B94-F6FD-A95D102F2E06}"/>
          </ac:spMkLst>
        </pc:spChg>
        <pc:picChg chg="del">
          <ac:chgData name="Edu Mosada" userId="c16341279831d6a5" providerId="LiveId" clId="{8F516F50-D2D3-4669-9059-86CA1531930A}" dt="2025-06-05T07:39:37.014" v="1" actId="478"/>
          <ac:picMkLst>
            <pc:docMk/>
            <pc:sldMk cId="4121463294" sldId="323"/>
            <ac:picMk id="9" creationId="{7A8A1D69-B5BF-AF05-B4CA-F06913D5CA69}"/>
          </ac:picMkLst>
        </pc:picChg>
        <pc:picChg chg="add del mod">
          <ac:chgData name="Edu Mosada" userId="c16341279831d6a5" providerId="LiveId" clId="{8F516F50-D2D3-4669-9059-86CA1531930A}" dt="2025-06-05T07:40:52.222" v="10" actId="478"/>
          <ac:picMkLst>
            <pc:docMk/>
            <pc:sldMk cId="4121463294" sldId="323"/>
            <ac:picMk id="12" creationId="{5C0ED1B8-5EB2-D5F5-2BF8-865AA13E4F0C}"/>
          </ac:picMkLst>
        </pc:picChg>
        <pc:picChg chg="add mod modCrop">
          <ac:chgData name="Edu Mosada" userId="c16341279831d6a5" providerId="LiveId" clId="{8F516F50-D2D3-4669-9059-86CA1531930A}" dt="2025-06-05T07:42:44.313" v="30" actId="29295"/>
          <ac:picMkLst>
            <pc:docMk/>
            <pc:sldMk cId="4121463294" sldId="323"/>
            <ac:picMk id="16" creationId="{A2F1F9D7-27E1-B293-F954-7486496F377B}"/>
          </ac:picMkLst>
        </pc:picChg>
      </pc:sldChg>
      <pc:sldChg chg="modSp mod">
        <pc:chgData name="Edu Mosada" userId="c16341279831d6a5" providerId="LiveId" clId="{8F516F50-D2D3-4669-9059-86CA1531930A}" dt="2025-06-05T07:47:51.476" v="87" actId="20577"/>
        <pc:sldMkLst>
          <pc:docMk/>
          <pc:sldMk cId="828684483" sldId="325"/>
        </pc:sldMkLst>
        <pc:spChg chg="mod">
          <ac:chgData name="Edu Mosada" userId="c16341279831d6a5" providerId="LiveId" clId="{8F516F50-D2D3-4669-9059-86CA1531930A}" dt="2025-06-05T07:47:51.476" v="87" actId="20577"/>
          <ac:spMkLst>
            <pc:docMk/>
            <pc:sldMk cId="828684483" sldId="325"/>
            <ac:spMk id="14" creationId="{E7BD3705-C475-7523-1B01-2DB51118DAD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6/4/2025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2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current digital landscape, users encounter an overwhelming abundance of information and options across various platforms, which is particularly notable in e-commerce websites (products), streaming services (movies and music), social media (content), and news platforms.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Consequently, users frequently experience difficulty in locating or navigating through the vast selection of items or content that resonate with their interests, which can lead to a suboptimal user experience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1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306AB-307C-2B9C-D036-BA295AD71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E1849-E55B-3E99-D7F0-D858B641A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02A54-D7B1-7647-AEEB-DD0EDC05A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current digital landscape, users encounter an overwhelming abundance of information and options across various platforms, which is particularly notable in e-commerce websites (products), streaming services (movies and music), social media (content), and news platforms.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Consequently, users frequently experience difficulty in locating or navigating through the vast selection of items or content that resonate with their interests, which can lead to a suboptimal user experience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A27E2-2BF4-D095-03F8-2FC0F10E0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95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31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8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5" y="690511"/>
            <a:ext cx="5185821" cy="5253089"/>
          </a:xfrm>
        </p:spPr>
        <p:txBody>
          <a:bodyPr/>
          <a:lstStyle/>
          <a:p>
            <a:r>
              <a:rPr lang="en-US" dirty="0"/>
              <a:t>Recommender</a:t>
            </a:r>
            <a:br>
              <a:rPr lang="en-US" dirty="0"/>
            </a:br>
            <a:r>
              <a:rPr lang="en-US" dirty="0"/>
              <a:t>Engine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E6EE5-2396-E5F9-B9CA-4DC6EB148377}"/>
              </a:ext>
            </a:extLst>
          </p:cNvPr>
          <p:cNvSpPr txBox="1"/>
          <p:nvPr/>
        </p:nvSpPr>
        <p:spPr>
          <a:xfrm>
            <a:off x="1296961" y="5835721"/>
            <a:ext cx="555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 A Springboard Capstone Project |  2025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EF1C1-5933-D909-38D2-D22F630A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The Problem</a:t>
            </a:r>
            <a:endParaRPr lang="en-ZA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D94129-1999-7159-E6E3-7D6C478655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3004F-891E-E0B4-FC2D-A5949EC33A3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87262" y="2052736"/>
            <a:ext cx="4822536" cy="4800598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In the current digital landscape, users encounter an </a:t>
            </a:r>
            <a:r>
              <a:rPr lang="en-US" sz="2200" b="1" dirty="0">
                <a:solidFill>
                  <a:schemeClr val="accent6"/>
                </a:solidFill>
              </a:rPr>
              <a:t>overwhelming abundance of information and options </a:t>
            </a:r>
            <a:r>
              <a:rPr lang="en-US" sz="1800" dirty="0"/>
              <a:t>across various platforms, which is particularly notable in e-commerce websites (products), streaming services (movies and music), social media (content), and news platforms. </a:t>
            </a:r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  <a:p>
            <a:pPr lv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Consequently, users frequently have trouble locating or navigating through the vast selection of items or content that resonate with their interests, which can lead to a </a:t>
            </a:r>
            <a:r>
              <a:rPr lang="en-US" sz="2400" b="1" dirty="0">
                <a:solidFill>
                  <a:schemeClr val="accent6"/>
                </a:solidFill>
              </a:rPr>
              <a:t>suboptimal user experience</a:t>
            </a:r>
          </a:p>
        </p:txBody>
      </p:sp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7CDFBE-FE92-2009-D403-CF4863E6F1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0000"/>
          </a:blip>
          <a:srcRect l="24984" t="5365" r="22886" b="-5365"/>
          <a:stretch>
            <a:fillRect/>
          </a:stretch>
        </p:blipFill>
        <p:spPr>
          <a:xfrm>
            <a:off x="1503363" y="2047972"/>
            <a:ext cx="4592637" cy="4805362"/>
          </a:xfrm>
        </p:spPr>
      </p:pic>
    </p:spTree>
    <p:extLst>
      <p:ext uri="{BB962C8B-B14F-4D97-AF65-F5344CB8AC3E}">
        <p14:creationId xmlns:p14="http://schemas.microsoft.com/office/powerpoint/2010/main" val="8225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04298-8830-33F3-CA06-5349E52E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76ACF6-2927-C67B-5665-5C770DFE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The Challenge</a:t>
            </a:r>
            <a:endParaRPr lang="en-ZA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CDCB88-60C1-0518-95A1-4EE0E4B6C6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50E2C-04E2-0F14-CF40-E7F29123D64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3000" b="1" dirty="0">
                <a:solidFill>
                  <a:schemeClr val="tx2"/>
                </a:solidFill>
              </a:rPr>
              <a:t>Effective filtration </a:t>
            </a:r>
            <a:r>
              <a:rPr lang="en-US" dirty="0">
                <a:solidFill>
                  <a:schemeClr val="tx2"/>
                </a:solidFill>
              </a:rPr>
              <a:t>of </a:t>
            </a:r>
            <a:r>
              <a:rPr lang="en-US" dirty="0">
                <a:solidFill>
                  <a:schemeClr val="accent6"/>
                </a:solidFill>
              </a:rPr>
              <a:t>information overload </a:t>
            </a:r>
          </a:p>
          <a:p>
            <a:pPr>
              <a:spcBef>
                <a:spcPts val="0"/>
              </a:spcBef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sz="2600" b="1" dirty="0">
                <a:solidFill>
                  <a:schemeClr val="tx2"/>
                </a:solidFill>
              </a:rPr>
              <a:t>Personalized recommendations </a:t>
            </a:r>
          </a:p>
          <a:p>
            <a:pPr>
              <a:spcBef>
                <a:spcPts val="0"/>
              </a:spcBef>
              <a:defRPr/>
            </a:pPr>
            <a:r>
              <a:rPr lang="en-US" dirty="0"/>
              <a:t>that are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relevant</a:t>
            </a:r>
            <a:r>
              <a:rPr lang="en-US" dirty="0"/>
              <a:t>,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engaging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aligned with user preferences</a:t>
            </a:r>
          </a:p>
          <a:p>
            <a:pPr>
              <a:spcBef>
                <a:spcPts val="0"/>
              </a:spcBef>
              <a:defRPr/>
            </a:pPr>
            <a:endParaRPr lang="en-US" sz="24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pic>
        <p:nvPicPr>
          <p:cNvPr id="16" name="Picture Placeholder 15" descr="A group of kitchen appliances&#10;&#10;AI-generated content may be incorrect.">
            <a:extLst>
              <a:ext uri="{FF2B5EF4-FFF2-40B4-BE49-F238E27FC236}">
                <a16:creationId xmlns:a16="http://schemas.microsoft.com/office/drawing/2014/main" id="{A2F1F9D7-27E1-B293-F954-7486496F37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0000"/>
          </a:blip>
          <a:srcRect l="21521" t="-10429" r="12735" b="-15688"/>
          <a:stretch>
            <a:fillRect/>
          </a:stretch>
        </p:blipFill>
        <p:spPr>
          <a:xfrm>
            <a:off x="1503363" y="2061969"/>
            <a:ext cx="4592637" cy="4805362"/>
          </a:xfrm>
        </p:spPr>
      </p:pic>
    </p:spTree>
    <p:extLst>
      <p:ext uri="{BB962C8B-B14F-4D97-AF65-F5344CB8AC3E}">
        <p14:creationId xmlns:p14="http://schemas.microsoft.com/office/powerpoint/2010/main" val="4121463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544948"/>
            <a:ext cx="9150675" cy="1427585"/>
          </a:xfrm>
        </p:spPr>
        <p:txBody>
          <a:bodyPr anchor="ctr">
            <a:normAutofit/>
          </a:bodyPr>
          <a:lstStyle/>
          <a:p>
            <a:r>
              <a:rPr lang="en-US" i="1" dirty="0"/>
              <a:t>           Objective</a:t>
            </a:r>
            <a:endParaRPr lang="en-US" dirty="0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BA592AFC-97AD-D1F1-79C7-6E1EA851D5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E4D131-BF16-B62A-FEE8-08B8E790D3B8}"/>
              </a:ext>
            </a:extLst>
          </p:cNvPr>
          <p:cNvSpPr txBox="1">
            <a:spLocks/>
          </p:cNvSpPr>
          <p:nvPr/>
        </p:nvSpPr>
        <p:spPr>
          <a:xfrm>
            <a:off x="896625" y="1972533"/>
            <a:ext cx="4754161" cy="43405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Alleviate the </a:t>
            </a:r>
            <a:r>
              <a:rPr lang="en-US" sz="2400" b="1" dirty="0">
                <a:solidFill>
                  <a:schemeClr val="accent6"/>
                </a:solidFill>
              </a:rPr>
              <a:t>cold-start problem</a:t>
            </a:r>
            <a:r>
              <a:rPr lang="en-US" sz="2400" dirty="0"/>
              <a:t>  </a:t>
            </a:r>
            <a:r>
              <a:rPr lang="en-US" sz="2000" dirty="0"/>
              <a:t>for both new users and new items</a:t>
            </a:r>
          </a:p>
          <a:p>
            <a:endParaRPr lang="en-US" sz="2000" dirty="0"/>
          </a:p>
          <a:p>
            <a:r>
              <a:rPr lang="en-US" sz="2000" dirty="0"/>
              <a:t>Enhance the </a:t>
            </a:r>
            <a:r>
              <a:rPr lang="en-US" sz="2600" b="1" dirty="0">
                <a:solidFill>
                  <a:schemeClr val="accent3">
                    <a:lumMod val="50000"/>
                  </a:schemeClr>
                </a:solidFill>
              </a:rPr>
              <a:t>accuracy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600" b="1" dirty="0">
                <a:solidFill>
                  <a:schemeClr val="accent3">
                    <a:lumMod val="50000"/>
                  </a:schemeClr>
                </a:solidFill>
              </a:rPr>
              <a:t>relevance</a:t>
            </a:r>
            <a:r>
              <a:rPr lang="en-US" sz="2000" dirty="0"/>
              <a:t> of recommendations:</a:t>
            </a:r>
          </a:p>
          <a:p>
            <a:pPr lvl="1"/>
            <a:r>
              <a:rPr lang="en-US" sz="2000" dirty="0"/>
              <a:t>Collaborative filtering</a:t>
            </a:r>
          </a:p>
          <a:p>
            <a:pPr lvl="1"/>
            <a:r>
              <a:rPr lang="en-US" sz="2000" dirty="0"/>
              <a:t>Content-based filtering</a:t>
            </a:r>
          </a:p>
          <a:p>
            <a:pPr lvl="1"/>
            <a:r>
              <a:rPr lang="en-US" sz="2000" dirty="0"/>
              <a:t>Hybrid approaches</a:t>
            </a:r>
          </a:p>
          <a:p>
            <a:endParaRPr 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sz="2400" b="1" dirty="0">
              <a:solidFill>
                <a:schemeClr val="accent6"/>
              </a:solidFill>
            </a:endParaRPr>
          </a:p>
        </p:txBody>
      </p:sp>
      <p:sp>
        <p:nvSpPr>
          <p:cNvPr id="25" name="Rectangle 24" descr="Bullseye">
            <a:extLst>
              <a:ext uri="{FF2B5EF4-FFF2-40B4-BE49-F238E27FC236}">
                <a16:creationId xmlns:a16="http://schemas.microsoft.com/office/drawing/2014/main" id="{C0CD806A-4FBE-D215-A5AC-290CF6E9FA13}"/>
              </a:ext>
            </a:extLst>
          </p:cNvPr>
          <p:cNvSpPr/>
          <p:nvPr/>
        </p:nvSpPr>
        <p:spPr>
          <a:xfrm>
            <a:off x="853115" y="658031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" name="Picture Placeholder 15">
            <a:extLst>
              <a:ext uri="{FF2B5EF4-FFF2-40B4-BE49-F238E27FC236}">
                <a16:creationId xmlns:a16="http://schemas.microsoft.com/office/drawing/2014/main" id="{1874A41D-8EE2-F9A2-E65C-69E8F22BE1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 l="-6041" t="-30235" r="2277" b="-30075"/>
          <a:stretch>
            <a:fillRect/>
          </a:stretch>
        </p:blipFill>
        <p:spPr>
          <a:xfrm>
            <a:off x="5167901" y="1039753"/>
            <a:ext cx="7024099" cy="527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BC60-AA38-5DEF-3160-0CAA68F3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27" y="503852"/>
            <a:ext cx="9150675" cy="1427585"/>
          </a:xfrm>
        </p:spPr>
        <p:txBody>
          <a:bodyPr/>
          <a:lstStyle/>
          <a:p>
            <a:r>
              <a:rPr lang="en-US" dirty="0"/>
              <a:t>Exploratory Data Analysis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E570-1B5E-FFD1-485D-D77E4E6FE7C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3031" y="1507613"/>
            <a:ext cx="4365020" cy="2840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Summary Statistics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sz="1700" dirty="0"/>
              <a:t>  Unique products: 27–30 </a:t>
            </a:r>
          </a:p>
          <a:p>
            <a:pPr>
              <a:spcAft>
                <a:spcPts val="0"/>
              </a:spcAft>
            </a:pPr>
            <a:r>
              <a:rPr lang="en-US" sz="1700" dirty="0"/>
              <a:t>  Unique users: ~5363</a:t>
            </a:r>
          </a:p>
          <a:p>
            <a:pPr>
              <a:spcAft>
                <a:spcPts val="0"/>
              </a:spcAft>
            </a:pPr>
            <a:r>
              <a:rPr lang="en-US" sz="1700" dirty="0"/>
              <a:t>  Total ratings: ~5567</a:t>
            </a:r>
          </a:p>
          <a:p>
            <a:pPr>
              <a:spcAft>
                <a:spcPts val="0"/>
              </a:spcAft>
            </a:pPr>
            <a:r>
              <a:rPr lang="en-US" sz="1700" dirty="0"/>
              <a:t>  Average ratings per product: ~206.93</a:t>
            </a:r>
          </a:p>
          <a:p>
            <a:pPr>
              <a:spcAft>
                <a:spcPts val="0"/>
              </a:spcAft>
            </a:pPr>
            <a:r>
              <a:rPr lang="en-US" sz="1700" dirty="0"/>
              <a:t>  Average ratings per user: ~1.04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C964F-E2D5-D8E7-C513-C47A7E409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E198FF03-0363-8ABF-C3AD-BAE0AFB2731B}"/>
              </a:ext>
            </a:extLst>
          </p:cNvPr>
          <p:cNvSpPr/>
          <p:nvPr/>
        </p:nvSpPr>
        <p:spPr>
          <a:xfrm>
            <a:off x="6096000" y="467986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 descr="A graph with text on it&#10;&#10;AI-generated content may be incorrect.">
            <a:extLst>
              <a:ext uri="{FF2B5EF4-FFF2-40B4-BE49-F238E27FC236}">
                <a16:creationId xmlns:a16="http://schemas.microsoft.com/office/drawing/2014/main" id="{0A85B6F6-3F92-15E5-85D6-630192B5F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32" y="3839563"/>
            <a:ext cx="4338738" cy="2567824"/>
          </a:xfrm>
          <a:prstGeom prst="rect">
            <a:avLst/>
          </a:prstGeom>
        </p:spPr>
      </p:pic>
      <p:pic>
        <p:nvPicPr>
          <p:cNvPr id="11" name="Picture 10" descr="A graph with text on it&#10;&#10;AI-generated content may be incorrect.">
            <a:extLst>
              <a:ext uri="{FF2B5EF4-FFF2-40B4-BE49-F238E27FC236}">
                <a16:creationId xmlns:a16="http://schemas.microsoft.com/office/drawing/2014/main" id="{4298A776-305F-7C9F-B057-6C5051D7B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38" y="2003341"/>
            <a:ext cx="6201616" cy="44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4C560-3CC6-3BCF-6F86-18A2EDDD2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1AC6-B05A-0DC1-A4D7-9EB270D0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15" y="-134294"/>
            <a:ext cx="9150675" cy="1427585"/>
          </a:xfrm>
        </p:spPr>
        <p:txBody>
          <a:bodyPr/>
          <a:lstStyle/>
          <a:p>
            <a:r>
              <a:rPr lang="en-US" dirty="0"/>
              <a:t>Exploratory Data Analysis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72CEE-CBB8-DB07-A563-7EF583DB6D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6DE43111-FB5F-B41B-1DCC-FED0FBDE396B}"/>
              </a:ext>
            </a:extLst>
          </p:cNvPr>
          <p:cNvSpPr/>
          <p:nvPr/>
        </p:nvSpPr>
        <p:spPr>
          <a:xfrm>
            <a:off x="6354505" y="82192"/>
            <a:ext cx="764759" cy="80142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graph with a number of points&#10;&#10;AI-generated content may be incorrect.">
            <a:extLst>
              <a:ext uri="{FF2B5EF4-FFF2-40B4-BE49-F238E27FC236}">
                <a16:creationId xmlns:a16="http://schemas.microsoft.com/office/drawing/2014/main" id="{0848388D-C64E-FD11-545F-184B8940C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317" y="1010325"/>
            <a:ext cx="4012120" cy="3193320"/>
          </a:xfrm>
          <a:prstGeom prst="rect">
            <a:avLst/>
          </a:prstGeom>
        </p:spPr>
      </p:pic>
      <p:pic>
        <p:nvPicPr>
          <p:cNvPr id="10" name="Picture 9" descr="A graph of rating&#10;&#10;AI-generated content may be incorrect.">
            <a:extLst>
              <a:ext uri="{FF2B5EF4-FFF2-40B4-BE49-F238E27FC236}">
                <a16:creationId xmlns:a16="http://schemas.microsoft.com/office/drawing/2014/main" id="{56BF0C1C-4663-E09A-6EB7-CF616A9C6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460" y="4354931"/>
            <a:ext cx="4012120" cy="2374519"/>
          </a:xfrm>
          <a:prstGeom prst="rect">
            <a:avLst/>
          </a:prstGeom>
        </p:spPr>
      </p:pic>
      <p:pic>
        <p:nvPicPr>
          <p:cNvPr id="13" name="Picture 12" descr="A graph with blue bars&#10;&#10;AI-generated content may be incorrect.">
            <a:extLst>
              <a:ext uri="{FF2B5EF4-FFF2-40B4-BE49-F238E27FC236}">
                <a16:creationId xmlns:a16="http://schemas.microsoft.com/office/drawing/2014/main" id="{2974A1C8-AA6D-2EC4-0BEC-4D35694F3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436" y="919097"/>
            <a:ext cx="3167136" cy="1825983"/>
          </a:xfrm>
          <a:prstGeom prst="rect">
            <a:avLst/>
          </a:prstGeom>
        </p:spPr>
      </p:pic>
      <p:pic>
        <p:nvPicPr>
          <p:cNvPr id="15" name="Picture 14" descr="A bar graph with numbers and text&#10;&#10;AI-generated content may be incorrect.">
            <a:extLst>
              <a:ext uri="{FF2B5EF4-FFF2-40B4-BE49-F238E27FC236}">
                <a16:creationId xmlns:a16="http://schemas.microsoft.com/office/drawing/2014/main" id="{1870A4D3-74FE-FE07-A337-BAC9CE5A5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436" y="2814122"/>
            <a:ext cx="3167136" cy="1874427"/>
          </a:xfrm>
          <a:prstGeom prst="rect">
            <a:avLst/>
          </a:prstGeom>
        </p:spPr>
      </p:pic>
      <p:pic>
        <p:nvPicPr>
          <p:cNvPr id="17" name="Picture 16" descr="A graph with blue bars&#10;&#10;AI-generated content may be incorrect.">
            <a:extLst>
              <a:ext uri="{FF2B5EF4-FFF2-40B4-BE49-F238E27FC236}">
                <a16:creationId xmlns:a16="http://schemas.microsoft.com/office/drawing/2014/main" id="{E33F59BD-25FE-AC5C-59C2-78AF908DF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436" y="4797468"/>
            <a:ext cx="3167136" cy="187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0DED0-5C45-A205-A644-EE585F45D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F76C-A058-06DA-D733-F2F63152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15" y="-134294"/>
            <a:ext cx="9150675" cy="1427585"/>
          </a:xfrm>
        </p:spPr>
        <p:txBody>
          <a:bodyPr/>
          <a:lstStyle/>
          <a:p>
            <a:r>
              <a:rPr lang="en-US" dirty="0"/>
              <a:t>Exploratory Data Analysis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2B062-4380-5F8F-B142-D6464FB39E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E078BB19-BE86-BC23-003F-5EB944E4ECC3}"/>
              </a:ext>
            </a:extLst>
          </p:cNvPr>
          <p:cNvSpPr/>
          <p:nvPr/>
        </p:nvSpPr>
        <p:spPr>
          <a:xfrm>
            <a:off x="6354505" y="82192"/>
            <a:ext cx="764759" cy="80142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graph of a column&#10;&#10;AI-generated content may be incorrect.">
            <a:extLst>
              <a:ext uri="{FF2B5EF4-FFF2-40B4-BE49-F238E27FC236}">
                <a16:creationId xmlns:a16="http://schemas.microsoft.com/office/drawing/2014/main" id="{F5771726-4788-9A15-E16A-A47C3EAE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645" y="1184911"/>
            <a:ext cx="3792387" cy="2566155"/>
          </a:xfrm>
          <a:prstGeom prst="rect">
            <a:avLst/>
          </a:prstGeom>
        </p:spPr>
      </p:pic>
      <p:pic>
        <p:nvPicPr>
          <p:cNvPr id="9" name="Picture 8" descr="A graph of a column&#10;&#10;AI-generated content may be incorrect.">
            <a:extLst>
              <a:ext uri="{FF2B5EF4-FFF2-40B4-BE49-F238E27FC236}">
                <a16:creationId xmlns:a16="http://schemas.microsoft.com/office/drawing/2014/main" id="{9526C103-1BAD-254C-4A84-EDBB89E8B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903" y="1184911"/>
            <a:ext cx="3686817" cy="2566155"/>
          </a:xfrm>
          <a:prstGeom prst="rect">
            <a:avLst/>
          </a:prstGeom>
        </p:spPr>
      </p:pic>
      <p:pic>
        <p:nvPicPr>
          <p:cNvPr id="12" name="Picture 11" descr="A graph of a column&#10;&#10;AI-generated content may be incorrect.">
            <a:extLst>
              <a:ext uri="{FF2B5EF4-FFF2-40B4-BE49-F238E27FC236}">
                <a16:creationId xmlns:a16="http://schemas.microsoft.com/office/drawing/2014/main" id="{F1FD75FC-7D12-6A0A-23BE-3BA4D5742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545" y="1184911"/>
            <a:ext cx="3613730" cy="2566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BD3705-C475-7523-1B01-2DB51118DADF}"/>
              </a:ext>
            </a:extLst>
          </p:cNvPr>
          <p:cNvSpPr txBox="1"/>
          <p:nvPr/>
        </p:nvSpPr>
        <p:spPr>
          <a:xfrm>
            <a:off x="1130157" y="3935002"/>
            <a:ext cx="103255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right-skewed distribution indicates the presence of </a:t>
            </a:r>
            <a:r>
              <a:rPr lang="en-US" dirty="0">
                <a:solidFill>
                  <a:schemeClr val="accent6"/>
                </a:solidFill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Evident in some products, which have very lengthy titles, descriptions,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Setting a threshold on word lengths may have a significant/low impact on computational power, as this will reduce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Caveats: Word reduction / omission may reduce accuracy on similarity searches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68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A3C1-F307-CD5B-C8A3-CD755254C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08F3-092D-C575-9C05-18143753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027" y="35733"/>
            <a:ext cx="9150675" cy="1427585"/>
          </a:xfrm>
        </p:spPr>
        <p:txBody>
          <a:bodyPr/>
          <a:lstStyle/>
          <a:p>
            <a:r>
              <a:rPr lang="en-US" dirty="0"/>
              <a:t>Modeling Performance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5A884-C44D-0FBC-BDB5-65959FB414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670BC5-2ED8-926E-DE93-C42735FEF35E}"/>
              </a:ext>
            </a:extLst>
          </p:cNvPr>
          <p:cNvSpPr txBox="1"/>
          <p:nvPr/>
        </p:nvSpPr>
        <p:spPr>
          <a:xfrm>
            <a:off x="7794115" y="2611717"/>
            <a:ext cx="35816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accent2">
                    <a:lumMod val="75000"/>
                  </a:schemeClr>
                </a:solidFill>
              </a:rPr>
              <a:t>Item-based Collaborative Filtering </a:t>
            </a:r>
            <a:r>
              <a:rPr lang="en-US" dirty="0"/>
              <a:t>performed best in all metrics for all Top-K rank-based metrics</a:t>
            </a:r>
          </a:p>
        </p:txBody>
      </p:sp>
      <p:pic>
        <p:nvPicPr>
          <p:cNvPr id="7" name="Graphic 6" descr="Gauge with solid fill">
            <a:extLst>
              <a:ext uri="{FF2B5EF4-FFF2-40B4-BE49-F238E27FC236}">
                <a16:creationId xmlns:a16="http://schemas.microsoft.com/office/drawing/2014/main" id="{45E38457-E19B-E838-7B06-EF4A4E835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7640" y="174661"/>
            <a:ext cx="914400" cy="914400"/>
          </a:xfrm>
          <a:prstGeom prst="rect">
            <a:avLst/>
          </a:prstGeom>
        </p:spPr>
      </p:pic>
      <p:pic>
        <p:nvPicPr>
          <p:cNvPr id="10" name="Picture 9" descr="A graph of a performance evaluation&#10;&#10;AI-generated content may be incorrect.">
            <a:extLst>
              <a:ext uri="{FF2B5EF4-FFF2-40B4-BE49-F238E27FC236}">
                <a16:creationId xmlns:a16="http://schemas.microsoft.com/office/drawing/2014/main" id="{D4917E82-1C52-328F-DBD3-78AD3BE62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16" y="1374981"/>
            <a:ext cx="6634332" cy="49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13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2286" y="690465"/>
            <a:ext cx="4784372" cy="5253089"/>
          </a:xfrm>
        </p:spPr>
        <p:txBody>
          <a:bodyPr/>
          <a:lstStyle/>
          <a:p>
            <a:r>
              <a:rPr lang="en-US" dirty="0"/>
              <a:t>Edu Mosada Jr.</a:t>
            </a:r>
          </a:p>
          <a:p>
            <a:r>
              <a:rPr lang="en-US" dirty="0"/>
              <a:t>edu.mosada.jr@gmail.com</a:t>
            </a:r>
          </a:p>
          <a:p>
            <a:r>
              <a:rPr lang="en-US" dirty="0"/>
              <a:t>https://github.com/ds-edu</a:t>
            </a:r>
          </a:p>
          <a:p>
            <a:r>
              <a:rPr lang="en-US" dirty="0"/>
              <a:t>https://linkedin.com/in/edumosada</a:t>
            </a:r>
          </a:p>
        </p:txBody>
      </p:sp>
      <p:pic>
        <p:nvPicPr>
          <p:cNvPr id="4" name="Graphic 3" descr="Email outline">
            <a:extLst>
              <a:ext uri="{FF2B5EF4-FFF2-40B4-BE49-F238E27FC236}">
                <a16:creationId xmlns:a16="http://schemas.microsoft.com/office/drawing/2014/main" id="{D6BEF352-E657-DFC1-E988-65196C46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130" y="2991903"/>
            <a:ext cx="258417" cy="258417"/>
          </a:xfrm>
          <a:prstGeom prst="rect">
            <a:avLst/>
          </a:prstGeom>
        </p:spPr>
      </p:pic>
      <p:pic>
        <p:nvPicPr>
          <p:cNvPr id="5" name="Picture 4" descr="A grey circle with a cat head&#10;&#10;AI-generated content may be incorrect.">
            <a:extLst>
              <a:ext uri="{FF2B5EF4-FFF2-40B4-BE49-F238E27FC236}">
                <a16:creationId xmlns:a16="http://schemas.microsoft.com/office/drawing/2014/main" id="{9C041BE1-DE96-4959-8207-CDF9B6500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4628" y="3416959"/>
            <a:ext cx="243964" cy="243964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1FA24FA-B4CA-3F46-086F-EB89E3A3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brightnessContrast bright="-8000"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4628" y="3906100"/>
            <a:ext cx="243964" cy="2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{CEDCCC35-86FF-4CAD-8372-EEDC2B34B0BD}TF3977e381-cba5-49b1-ba43-b5d865517af9a8ea938a_win32-7e3941547c4c</Template>
  <TotalTime>113</TotalTime>
  <Words>449</Words>
  <Application>Microsoft Office PowerPoint</Application>
  <PresentationFormat>Widescreen</PresentationFormat>
  <Paragraphs>58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Tisa Offc Serif Pro</vt:lpstr>
      <vt:lpstr>Univers Light</vt:lpstr>
      <vt:lpstr>Custom</vt:lpstr>
      <vt:lpstr>Recommender Engine</vt:lpstr>
      <vt:lpstr>The Problem</vt:lpstr>
      <vt:lpstr>The Challenge</vt:lpstr>
      <vt:lpstr>           Objective</vt:lpstr>
      <vt:lpstr>Exploratory Data Analysis</vt:lpstr>
      <vt:lpstr>Exploratory Data Analysis</vt:lpstr>
      <vt:lpstr>Exploratory Data Analysis</vt:lpstr>
      <vt:lpstr>Modeling Performance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 Mosada</dc:creator>
  <cp:lastModifiedBy>Edu Mosada</cp:lastModifiedBy>
  <cp:revision>4</cp:revision>
  <dcterms:created xsi:type="dcterms:W3CDTF">2025-06-05T05:54:42Z</dcterms:created>
  <dcterms:modified xsi:type="dcterms:W3CDTF">2025-06-05T07:48:05Z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